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1" r:id="rId14"/>
    <p:sldId id="267" r:id="rId15"/>
    <p:sldId id="269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65B11-2189-412B-BC31-7CA652B52893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C6FA9-DA7D-4BF1-86B8-A4603FA27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14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C6FA9-DA7D-4BF1-86B8-A4603FA27E7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682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тема: </a:t>
            </a:r>
            <a:r>
              <a:rPr lang="ru-RU" dirty="0"/>
              <a:t>« </a:t>
            </a:r>
            <a:r>
              <a:rPr lang="ru-RU" u="sng" dirty="0"/>
              <a:t>Уровневая дифференциация в содержании, формах и методах организации учебного процесса по математике в 9 классе как средство подготовки к ОГЕ.»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864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Подготовка выпускников основной школы к ОГЭ по математике.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Моя цель – привести детей к успеху, и если ребенок шаг за шагом успешно добивается успеха и ощущает его, то это способствует не только овладению базовым уровнем знаний, но и формирует у ребенка интерес к учебе, развивает его математические способности, повышает чувство собственного достоинства и раскрывает его интеллектуально-творческий потенциал.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177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ru-RU" dirty="0"/>
              <a:t>В основу системы моей работы положены следующие принципы: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467600" cy="4917160"/>
          </a:xfrm>
        </p:spPr>
        <p:txBody>
          <a:bodyPr/>
          <a:lstStyle/>
          <a:p>
            <a:r>
              <a:rPr lang="ru-RU" sz="2800" dirty="0"/>
              <a:t>Дифференцированный подход в обучении. </a:t>
            </a:r>
          </a:p>
          <a:p>
            <a:r>
              <a:rPr lang="ru-RU" sz="2800" dirty="0"/>
              <a:t>Принцип совместного прогнозирования </a:t>
            </a:r>
            <a:r>
              <a:rPr lang="ru-RU" sz="2800" dirty="0" smtClean="0"/>
              <a:t>результатов.</a:t>
            </a:r>
          </a:p>
          <a:p>
            <a:r>
              <a:rPr lang="ru-RU" sz="2800" dirty="0"/>
              <a:t>Принцип системности отслеживания уровня подготовки выпускников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086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260648"/>
            <a:ext cx="6768752" cy="156247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Этапы подготовки к </a:t>
            </a:r>
            <a:r>
              <a:rPr lang="ru-RU" sz="3200" dirty="0" smtClean="0">
                <a:solidFill>
                  <a:schemeClr val="tx1"/>
                </a:solidFill>
              </a:rPr>
              <a:t>ОГЭ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081482" y="1823120"/>
            <a:ext cx="792088" cy="957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853648" y="1819819"/>
            <a:ext cx="0" cy="962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148064" y="1805964"/>
            <a:ext cx="396044" cy="877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Капля 13"/>
          <p:cNvSpPr/>
          <p:nvPr/>
        </p:nvSpPr>
        <p:spPr>
          <a:xfrm>
            <a:off x="13919" y="2782028"/>
            <a:ext cx="1713765" cy="287922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Мотивация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" name="Капля 14"/>
          <p:cNvSpPr/>
          <p:nvPr/>
        </p:nvSpPr>
        <p:spPr>
          <a:xfrm>
            <a:off x="1927385" y="2800252"/>
            <a:ext cx="1852527" cy="2860996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Выстраивание подготовки по темам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Капля 15"/>
          <p:cNvSpPr/>
          <p:nvPr/>
        </p:nvSpPr>
        <p:spPr>
          <a:xfrm>
            <a:off x="3903445" y="2683126"/>
            <a:ext cx="2792791" cy="3338161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К</a:t>
            </a:r>
            <a:r>
              <a:rPr lang="ru-RU" sz="2400" dirty="0" smtClean="0">
                <a:solidFill>
                  <a:schemeClr val="tx1"/>
                </a:solidFill>
              </a:rPr>
              <a:t>омплексное решение заданий </a:t>
            </a:r>
            <a:r>
              <a:rPr lang="ru-RU" sz="2400" dirty="0">
                <a:solidFill>
                  <a:schemeClr val="tx1"/>
                </a:solidFill>
              </a:rPr>
              <a:t>первой части экзаменационной работы.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7236296" y="1847636"/>
            <a:ext cx="576064" cy="717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Капля 21"/>
          <p:cNvSpPr/>
          <p:nvPr/>
        </p:nvSpPr>
        <p:spPr>
          <a:xfrm>
            <a:off x="6768244" y="2637089"/>
            <a:ext cx="2088232" cy="3384198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Решение заданий второй части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47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выстраивания подготовки – по темам</a:t>
            </a:r>
            <a:endParaRPr lang="ru-RU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тем для повторения: </a:t>
            </a:r>
          </a:p>
          <a:p>
            <a:r>
              <a:rPr lang="ru-RU" dirty="0"/>
              <a:t>числа и вычисления;</a:t>
            </a:r>
          </a:p>
          <a:p>
            <a:r>
              <a:rPr lang="ru-RU" dirty="0"/>
              <a:t>алгебраические выражения;</a:t>
            </a:r>
          </a:p>
          <a:p>
            <a:r>
              <a:rPr lang="ru-RU" dirty="0"/>
              <a:t>задачи на проценты;</a:t>
            </a:r>
          </a:p>
          <a:p>
            <a:r>
              <a:rPr lang="ru-RU" dirty="0"/>
              <a:t>чтение графиков реальных зависимостей, таблиц и диаграмм;</a:t>
            </a:r>
          </a:p>
          <a:p>
            <a:r>
              <a:rPr lang="ru-RU" dirty="0"/>
              <a:t>функции и их графики;</a:t>
            </a:r>
          </a:p>
          <a:p>
            <a:r>
              <a:rPr lang="ru-RU" dirty="0"/>
              <a:t>уравнения, системы уравнений;</a:t>
            </a:r>
          </a:p>
          <a:p>
            <a:r>
              <a:rPr lang="ru-RU" dirty="0"/>
              <a:t>неравенства, системы неравенств;</a:t>
            </a:r>
          </a:p>
          <a:p>
            <a:r>
              <a:rPr lang="ru-RU" dirty="0"/>
              <a:t>текстовые задачи;</a:t>
            </a:r>
          </a:p>
          <a:p>
            <a:r>
              <a:rPr lang="ru-RU" dirty="0"/>
              <a:t>геометрические задачи;</a:t>
            </a:r>
          </a:p>
          <a:p>
            <a:r>
              <a:rPr lang="ru-RU" dirty="0"/>
              <a:t>вероятность и статистика.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886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Повторение каждой темы выстраиваю по следующему алгоритму: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7848871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9618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критериев оценивания результатов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выполнения</a:t>
            </a:r>
            <a:r>
              <a:rPr lang="ru-RU" dirty="0"/>
              <a:t> тестов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0–7 баллов - отметка “2”; </a:t>
            </a:r>
          </a:p>
          <a:p>
            <a:r>
              <a:rPr lang="ru-RU" sz="3200" dirty="0"/>
              <a:t>8–12 баллов - отметка “3”;</a:t>
            </a:r>
          </a:p>
          <a:p>
            <a:r>
              <a:rPr lang="ru-RU" sz="3200" dirty="0"/>
              <a:t>13–15 баллов - отметка “4”; </a:t>
            </a:r>
          </a:p>
          <a:p>
            <a:r>
              <a:rPr lang="ru-RU" sz="3200" dirty="0"/>
              <a:t>16–18 баллов - отметка “5”.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14513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Решение заданий второй части</a:t>
            </a:r>
            <a:br>
              <a:rPr lang="ru-RU" sz="3200" dirty="0">
                <a:solidFill>
                  <a:schemeClr val="bg1">
                    <a:lumMod val="50000"/>
                  </a:schemeClr>
                </a:solidFill>
              </a:rPr>
            </a:b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Задания второй части различаются по уровням сложности от двух до четырех баллов. Задания в два-три балла (С1–С3) разбираю со всеми учащимися на уроках. А задания С4, С5 </a:t>
            </a:r>
            <a:r>
              <a:rPr lang="ru-RU" dirty="0" err="1"/>
              <a:t>прорешиваем</a:t>
            </a:r>
            <a:r>
              <a:rPr lang="ru-RU" dirty="0"/>
              <a:t> на консультациях с наиболее успешными учениками и желающими.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517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Эффективность представленной системы работы в успешности моих учеников на экзаменах.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Всего-14</a:t>
            </a:r>
          </a:p>
          <a:p>
            <a:r>
              <a:rPr lang="ru-RU" dirty="0"/>
              <a:t>Сдали на </a:t>
            </a:r>
          </a:p>
          <a:p>
            <a:r>
              <a:rPr lang="ru-RU" dirty="0"/>
              <a:t>«5»-2</a:t>
            </a:r>
          </a:p>
          <a:p>
            <a:r>
              <a:rPr lang="ru-RU" dirty="0"/>
              <a:t>«4»-5</a:t>
            </a:r>
          </a:p>
          <a:p>
            <a:r>
              <a:rPr lang="ru-RU" dirty="0"/>
              <a:t>«3»-5</a:t>
            </a:r>
          </a:p>
          <a:p>
            <a:r>
              <a:rPr lang="ru-RU" dirty="0"/>
              <a:t>«2»-2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203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08235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Спасибо за внимание!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779912" y="3789040"/>
            <a:ext cx="4144888" cy="268491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743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06490"/>
          </a:xfrm>
        </p:spPr>
        <p:txBody>
          <a:bodyPr>
            <a:normAutofit/>
          </a:bodyPr>
          <a:lstStyle/>
          <a:p>
            <a:r>
              <a:rPr lang="ru-RU" b="1" dirty="0"/>
              <a:t>Цель :</a:t>
            </a:r>
            <a:r>
              <a:rPr lang="ru-RU" dirty="0"/>
              <a:t> показать необходимость и возможность реализации уровневой дифференциации при обучении математике, как одного из путей учета индивидуальных особенностей учащихся.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1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70586"/>
          </a:xfrm>
        </p:spPr>
        <p:txBody>
          <a:bodyPr>
            <a:normAutofit/>
          </a:bodyPr>
          <a:lstStyle/>
          <a:p>
            <a:r>
              <a:rPr lang="ru-RU" b="1" dirty="0"/>
              <a:t>Задачи: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1. Обосновать </a:t>
            </a:r>
            <a:r>
              <a:rPr lang="ru-RU" dirty="0"/>
              <a:t>необходимость групповой работы учащихся как средства уровневой дифференциации при обучении математике.</a:t>
            </a:r>
            <a:br>
              <a:rPr lang="ru-RU" dirty="0"/>
            </a:br>
            <a:r>
              <a:rPr lang="ru-RU" dirty="0" smtClean="0"/>
              <a:t>2. Изучить </a:t>
            </a:r>
            <a:r>
              <a:rPr lang="ru-RU" dirty="0"/>
              <a:t>возможности реализации этого метода.</a:t>
            </a:r>
            <a:br>
              <a:rPr lang="ru-RU" dirty="0"/>
            </a:br>
            <a:r>
              <a:rPr lang="ru-RU" dirty="0" smtClean="0"/>
              <a:t>3. Проверить </a:t>
            </a:r>
            <a:r>
              <a:rPr lang="ru-RU" dirty="0"/>
              <a:t>эффективность этого метода   преподавания.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067944" y="5013176"/>
            <a:ext cx="3856856" cy="146077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421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075240" cy="5565232"/>
          </a:xfrm>
        </p:spPr>
        <p:txBody>
          <a:bodyPr>
            <a:normAutofit/>
          </a:bodyPr>
          <a:lstStyle/>
          <a:p>
            <a:r>
              <a:rPr lang="ru-RU" sz="2800" b="1" dirty="0"/>
              <a:t>Дифференциация обучения </a:t>
            </a:r>
            <a:r>
              <a:rPr lang="ru-RU" sz="2800" dirty="0"/>
              <a:t>- это организация учебного процесса, при которой учитываются индивидуально-типологические особенности личности (способности общие и специальные, уровень развития, интересы, психофизиологические свойства нервной системы и т.д.), характеризуется созданием групп учащихся, в которых содержание образования, методы обучения, организационные формы различаются.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73458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Виды дифференциации.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568952" cy="5616624"/>
          </a:xfrm>
        </p:spPr>
        <p:txBody>
          <a:bodyPr>
            <a:normAutofit lnSpcReduction="10000"/>
          </a:bodyPr>
          <a:lstStyle/>
          <a:p>
            <a:r>
              <a:rPr lang="ru-RU" sz="2800" b="1" dirty="0"/>
              <a:t>Внутренняя дифференциация </a:t>
            </a:r>
            <a:r>
              <a:rPr lang="ru-RU" sz="2800" dirty="0"/>
              <a:t>учитывает индивидуально-типологические особенности детей в процессе обучения их в стабильной группе (классе), созданной по случайным признакам. Разделение на группы может быть явным или неявным, состав групп меняется в зависимости от поставленной учебной задачи.</a:t>
            </a:r>
          </a:p>
          <a:p>
            <a:r>
              <a:rPr lang="ru-RU" sz="2800" b="1" dirty="0"/>
              <a:t>Внешняя дифференциация </a:t>
            </a:r>
            <a:r>
              <a:rPr lang="ru-RU" sz="2800" dirty="0"/>
              <a:t>- это разделение учащихся по определенным признакам (способностям, интересам и т.д.) на стабильные группы, в которых и содержание образования, и методы обучения, и организационные формы различаются.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054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Уровневая дифференциация.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496944" cy="5565232"/>
          </a:xfrm>
        </p:spPr>
        <p:txBody>
          <a:bodyPr>
            <a:normAutofit/>
          </a:bodyPr>
          <a:lstStyle/>
          <a:p>
            <a:r>
              <a:rPr lang="ru-RU" sz="2800" dirty="0"/>
              <a:t>Разновидность </a:t>
            </a:r>
            <a:r>
              <a:rPr lang="ru-RU" sz="2800" dirty="0" err="1"/>
              <a:t>внутриклассной</a:t>
            </a:r>
            <a:r>
              <a:rPr lang="ru-RU" sz="2800" dirty="0"/>
              <a:t> дифференциации - дифференциация уровневая, при которой ученик получает право и возможность выбирать уровень усвоения учебного материала (но не ниже минимального). Уровни усвоения предъявляются ученикам в форме перечня знаний, умений и навыков, которые они должны приобрести, образцов задач, которые должны научиться решать.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43043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22413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Положительные </a:t>
            </a:r>
            <a:r>
              <a:rPr lang="ru-RU" b="1" dirty="0" smtClean="0"/>
              <a:t>аспекты уровневой дифференциации: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- Исключаются неоправданные и нецелесообразные для общества уравниловка и усреднение детей.	</a:t>
            </a:r>
          </a:p>
          <a:p>
            <a:r>
              <a:rPr lang="ru-RU" dirty="0"/>
              <a:t>-У учителя появляется возможность помогать слабому, уделять внимание сильному.</a:t>
            </a:r>
          </a:p>
          <a:p>
            <a:r>
              <a:rPr lang="ru-RU" dirty="0"/>
              <a:t>- Отсутствие в классе отстающих снимает необходимость в снижении общего уровня преподавания.</a:t>
            </a:r>
          </a:p>
          <a:p>
            <a:r>
              <a:rPr lang="ru-RU" dirty="0"/>
              <a:t>- Появляется возможность более эффективно работать с трудными учащимися, плохо адаптирующимися к общественным нормам.</a:t>
            </a:r>
          </a:p>
          <a:p>
            <a:r>
              <a:rPr lang="ru-RU" dirty="0"/>
              <a:t>- Реализуется желание сильных учащихся быстрее и глубже продвигаться в образовании.	</a:t>
            </a:r>
          </a:p>
          <a:p>
            <a:r>
              <a:rPr lang="ru-RU" dirty="0"/>
              <a:t>- Повышается уровень Я-концепции: сильные утверждаются в своих способностях, слабые получают возможность испытывать учебный успех, избавиться от комплекса неполноценности.</a:t>
            </a:r>
          </a:p>
          <a:p>
            <a:r>
              <a:rPr lang="ru-RU" dirty="0"/>
              <a:t>- Повышается уровень мотивации ученья в сильных группах.</a:t>
            </a:r>
          </a:p>
          <a:p>
            <a:r>
              <a:rPr lang="ru-RU" dirty="0"/>
              <a:t>- В группе, где собраны одинаковые дети, ребенку легче учиться.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09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Отрицательные аспекты </a:t>
            </a:r>
            <a:r>
              <a:rPr lang="ru-RU" b="1" dirty="0"/>
              <a:t>уровневой дифференциации: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8856984" cy="5688632"/>
          </a:xfrm>
        </p:spPr>
        <p:txBody>
          <a:bodyPr>
            <a:noAutofit/>
          </a:bodyPr>
          <a:lstStyle/>
          <a:p>
            <a:r>
              <a:rPr lang="ru-RU" dirty="0"/>
              <a:t>-Деление детей по уровню развития негуманно.</a:t>
            </a:r>
          </a:p>
          <a:p>
            <a:r>
              <a:rPr lang="ru-RU" dirty="0"/>
              <a:t>- Высвечивается социально-экономическое неравенство.	</a:t>
            </a:r>
          </a:p>
          <a:p>
            <a:r>
              <a:rPr lang="ru-RU" dirty="0"/>
              <a:t>- Слабые лишаются возможности тянутся за более сильными, получать от них помощь, соревноваться с ними.	</a:t>
            </a:r>
          </a:p>
          <a:p>
            <a:r>
              <a:rPr lang="ru-RU" dirty="0"/>
              <a:t>- Перевод в слабые группы воспринимается детьми как унижение их достоинства.</a:t>
            </a:r>
          </a:p>
          <a:p>
            <a:r>
              <a:rPr lang="ru-RU" dirty="0"/>
              <a:t>- Несовершенство диагностики приводит порой к тому, что в разряд слабых переводятся неординарные дети.</a:t>
            </a:r>
          </a:p>
          <a:p>
            <a:r>
              <a:rPr lang="ru-RU" dirty="0"/>
              <a:t>- Понижается уровень Я-концепции: в элитарных группах возникает иллюзия исключительности, эгоистический комплекс; в слабых группах снижается уровень самооценки, появляется установка на фатальность своей слабости.</a:t>
            </a:r>
          </a:p>
          <a:p>
            <a:r>
              <a:rPr lang="ru-RU" dirty="0"/>
              <a:t>- Понижается уровень мотивации ученья в слабых группах.</a:t>
            </a:r>
          </a:p>
          <a:p>
            <a:r>
              <a:rPr lang="ru-RU" dirty="0"/>
              <a:t>- </a:t>
            </a:r>
            <a:r>
              <a:rPr lang="ru-RU" dirty="0" err="1"/>
              <a:t>Перекомплектование</a:t>
            </a:r>
            <a:r>
              <a:rPr lang="ru-RU" dirty="0"/>
              <a:t> разрушает классные коллективы.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178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435280" cy="5349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77176" y="202641"/>
            <a:ext cx="7488832" cy="13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Формы организации учебной деятельности на уроке</a:t>
            </a:r>
            <a:r>
              <a:rPr lang="ru-RU" sz="2800" b="1" dirty="0" smtClean="0"/>
              <a:t>.</a:t>
            </a:r>
            <a:endParaRPr lang="ru-RU" sz="2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403648" y="1549089"/>
            <a:ext cx="288032" cy="52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323528" y="2137226"/>
            <a:ext cx="237626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Фронтальная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211960" y="1549089"/>
            <a:ext cx="0" cy="52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2969822" y="2137226"/>
            <a:ext cx="297033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Индивидуальная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6732240" y="1549089"/>
            <a:ext cx="432048" cy="52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6156176" y="2085434"/>
            <a:ext cx="25202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Групповая</a:t>
            </a:r>
            <a:endParaRPr lang="ru-RU" dirty="0"/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323528" y="3167430"/>
            <a:ext cx="2520280" cy="3168352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совместные действия всех учащихся класса под руководством учителя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3059832" y="3167430"/>
            <a:ext cx="2520280" cy="3162378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самостоятельная работа </a:t>
            </a:r>
            <a:r>
              <a:rPr lang="ru-RU" sz="2400" dirty="0">
                <a:solidFill>
                  <a:schemeClr val="tx1"/>
                </a:solidFill>
              </a:rPr>
              <a:t>каждого ученика в </a:t>
            </a:r>
            <a:r>
              <a:rPr lang="ru-RU" sz="2400" dirty="0" smtClean="0">
                <a:solidFill>
                  <a:schemeClr val="tx1"/>
                </a:solidFill>
              </a:rPr>
              <a:t>отдельности</a:t>
            </a:r>
            <a:endParaRPr lang="ru-RU" sz="2400" dirty="0"/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5868144" y="3161456"/>
            <a:ext cx="2952328" cy="3291880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учащиеся работают в группах из 3-6 человек или в парах. Задания для групп могут быть одинаковыми или разными.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977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</TotalTime>
  <Words>598</Words>
  <Application>Microsoft Office PowerPoint</Application>
  <PresentationFormat>Экран (4:3)</PresentationFormat>
  <Paragraphs>74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тема: « Уровневая дифференциация в содержании, формах и методах организации учебного процесса по математике в 9 классе как средство подготовки к ОГЕ.» </vt:lpstr>
      <vt:lpstr>Цель : показать необходимость и возможность реализации уровневой дифференциации при обучении математике, как одного из путей учета индивидуальных особенностей учащихся. </vt:lpstr>
      <vt:lpstr>Задачи: 1. Обосновать необходимость групповой работы учащихся как средства уровневой дифференциации при обучении математике. 2. Изучить возможности реализации этого метода. 3. Проверить эффективность этого метода   преподавания.</vt:lpstr>
      <vt:lpstr>Презентация PowerPoint</vt:lpstr>
      <vt:lpstr>Виды дифференциации. </vt:lpstr>
      <vt:lpstr>Уровневая дифференциация. </vt:lpstr>
      <vt:lpstr>Положительные аспекты уровневой дифференциации:  </vt:lpstr>
      <vt:lpstr>Отрицательные аспекты уровневой дифференциации: </vt:lpstr>
      <vt:lpstr>Презентация PowerPoint</vt:lpstr>
      <vt:lpstr>Подготовка выпускников основной школы к ОГЭ по математике. </vt:lpstr>
      <vt:lpstr>В основу системы моей работы положены следующие принципы:</vt:lpstr>
      <vt:lpstr>Презентация PowerPoint</vt:lpstr>
      <vt:lpstr>Принцип выстраивания подготовки – по темам</vt:lpstr>
      <vt:lpstr>Повторение каждой темы выстраиваю по следующему алгоритму: </vt:lpstr>
      <vt:lpstr>критериев оценивания результатов выполнения тестов </vt:lpstr>
      <vt:lpstr>Решение заданий второй части </vt:lpstr>
      <vt:lpstr>Эффективность представленной системы работы в успешности моих учеников на экзаменах.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 Уровневая дифференциация в содержании, формах и методах организации учебного процесса по математике в 9 классе как средство подготовки к ОГЕ.» </dc:title>
  <dc:creator>Татьяна</dc:creator>
  <cp:lastModifiedBy>admin</cp:lastModifiedBy>
  <cp:revision>10</cp:revision>
  <dcterms:created xsi:type="dcterms:W3CDTF">2015-08-19T12:14:11Z</dcterms:created>
  <dcterms:modified xsi:type="dcterms:W3CDTF">2015-08-19T13:51:55Z</dcterms:modified>
</cp:coreProperties>
</file>